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9"/>
  </p:notesMasterIdLst>
  <p:sldIdLst>
    <p:sldId id="1872" r:id="rId4"/>
    <p:sldId id="1881" r:id="rId5"/>
    <p:sldId id="1882" r:id="rId6"/>
    <p:sldId id="1883" r:id="rId7"/>
    <p:sldId id="1877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1073" userDrawn="1">
          <p15:clr>
            <a:srgbClr val="A4A3A4"/>
          </p15:clr>
        </p15:guide>
        <p15:guide id="6" pos="1822" userDrawn="1">
          <p15:clr>
            <a:srgbClr val="A4A3A4"/>
          </p15:clr>
        </p15:guide>
        <p15:guide id="7" pos="2615" userDrawn="1">
          <p15:clr>
            <a:srgbClr val="A4A3A4"/>
          </p15:clr>
        </p15:guide>
        <p15:guide id="9" pos="6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004886"/>
    <a:srgbClr val="C6C5C5"/>
    <a:srgbClr val="FFB300"/>
    <a:srgbClr val="F71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B40D0-5743-47BC-8C7A-2A2A62C8C0B2}" v="4" dt="2023-12-13T23:09:1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92" y="108"/>
      </p:cViewPr>
      <p:guideLst>
        <p:guide orient="horz" pos="459"/>
        <p:guide pos="325"/>
        <p:guide pos="7378"/>
        <p:guide orient="horz" pos="3952"/>
        <p:guide pos="1073"/>
        <p:guide pos="1822"/>
        <p:guide pos="2615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na Brigitte Ariza Rojas" userId="9cbc8d81-649e-4ba1-ac2c-b6c1f7ae4a0e" providerId="ADAL" clId="{48DB40D0-5743-47BC-8C7A-2A2A62C8C0B2}"/>
    <pc:docChg chg="undo custSel modSld">
      <pc:chgData name="Edna Brigitte Ariza Rojas" userId="9cbc8d81-649e-4ba1-ac2c-b6c1f7ae4a0e" providerId="ADAL" clId="{48DB40D0-5743-47BC-8C7A-2A2A62C8C0B2}" dt="2023-12-13T23:10:20.329" v="476" actId="1076"/>
      <pc:docMkLst>
        <pc:docMk/>
      </pc:docMkLst>
      <pc:sldChg chg="modSp mod">
        <pc:chgData name="Edna Brigitte Ariza Rojas" userId="9cbc8d81-649e-4ba1-ac2c-b6c1f7ae4a0e" providerId="ADAL" clId="{48DB40D0-5743-47BC-8C7A-2A2A62C8C0B2}" dt="2023-12-13T23:10:20.329" v="476" actId="1076"/>
        <pc:sldMkLst>
          <pc:docMk/>
          <pc:sldMk cId="1590141191" sldId="1881"/>
        </pc:sldMkLst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29" creationId="{97FD2D0B-CF43-D678-2E05-47D46D136527}"/>
          </ac:spMkLst>
        </pc:spChg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35" creationId="{38E22481-5924-220C-3C79-AB36FAACCE0C}"/>
          </ac:spMkLst>
        </pc:spChg>
        <pc:spChg chg="mod">
          <ac:chgData name="Edna Brigitte Ariza Rojas" userId="9cbc8d81-649e-4ba1-ac2c-b6c1f7ae4a0e" providerId="ADAL" clId="{48DB40D0-5743-47BC-8C7A-2A2A62C8C0B2}" dt="2023-12-13T23:10:20.329" v="476" actId="1076"/>
          <ac:spMkLst>
            <pc:docMk/>
            <pc:sldMk cId="1590141191" sldId="1881"/>
            <ac:spMk id="48" creationId="{A69D3C77-9D64-91E0-6CBB-FD011B98777A}"/>
          </ac:spMkLst>
        </pc:spChg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65" creationId="{D2E0AFDD-D907-3B35-3F88-102BCCF5CBD2}"/>
          </ac:spMkLst>
        </pc:spChg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66" creationId="{264D84AC-F71B-0866-FA24-FB58B58F542A}"/>
          </ac:spMkLst>
        </pc:spChg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67" creationId="{E2EF9722-4E36-0B3E-506F-1B66E9F985B7}"/>
          </ac:spMkLst>
        </pc:spChg>
        <pc:spChg chg="mod">
          <ac:chgData name="Edna Brigitte Ariza Rojas" userId="9cbc8d81-649e-4ba1-ac2c-b6c1f7ae4a0e" providerId="ADAL" clId="{48DB40D0-5743-47BC-8C7A-2A2A62C8C0B2}" dt="2023-12-13T23:09:57.329" v="471" actId="1036"/>
          <ac:spMkLst>
            <pc:docMk/>
            <pc:sldMk cId="1590141191" sldId="1881"/>
            <ac:spMk id="68" creationId="{CD3D13AC-CAB3-DE67-9204-FB08AC487196}"/>
          </ac:spMkLst>
        </pc:spChg>
        <pc:spChg chg="mod">
          <ac:chgData name="Edna Brigitte Ariza Rojas" userId="9cbc8d81-649e-4ba1-ac2c-b6c1f7ae4a0e" providerId="ADAL" clId="{48DB40D0-5743-47BC-8C7A-2A2A62C8C0B2}" dt="2023-12-13T23:09:52.777" v="457" actId="1076"/>
          <ac:spMkLst>
            <pc:docMk/>
            <pc:sldMk cId="1590141191" sldId="1881"/>
            <ac:spMk id="104" creationId="{CB92BCD4-0E1E-6B6D-B725-620723DF56DC}"/>
          </ac:spMkLst>
        </pc:s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36" creationId="{37F7679D-A7BB-1735-2B91-82E3D983EBC6}"/>
          </ac:grpSpMkLst>
        </pc:gr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69" creationId="{2A3C2E78-BC84-35C0-DB54-F1B8D88494D0}"/>
          </ac:grpSpMkLst>
        </pc:gr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81" creationId="{FD30D9E6-FE35-AA9C-5E22-66E718C97E21}"/>
          </ac:grpSpMkLst>
        </pc:gr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85" creationId="{1CED7BF1-89E0-907E-14F0-619EEBCD44AE}"/>
          </ac:grpSpMkLst>
        </pc:gr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90" creationId="{8295A157-7A24-F783-20B9-5F6DF009ED64}"/>
          </ac:grpSpMkLst>
        </pc:grpChg>
        <pc:grpChg chg="mod">
          <ac:chgData name="Edna Brigitte Ariza Rojas" userId="9cbc8d81-649e-4ba1-ac2c-b6c1f7ae4a0e" providerId="ADAL" clId="{48DB40D0-5743-47BC-8C7A-2A2A62C8C0B2}" dt="2023-12-13T23:09:57.329" v="471" actId="1036"/>
          <ac:grpSpMkLst>
            <pc:docMk/>
            <pc:sldMk cId="1590141191" sldId="1881"/>
            <ac:grpSpMk id="101" creationId="{BF1CF08C-85F7-DF38-22E7-64071D0C19E4}"/>
          </ac:grpSpMkLst>
        </pc:grpChg>
      </pc:sldChg>
      <pc:sldChg chg="modSp mod">
        <pc:chgData name="Edna Brigitte Ariza Rojas" userId="9cbc8d81-649e-4ba1-ac2c-b6c1f7ae4a0e" providerId="ADAL" clId="{48DB40D0-5743-47BC-8C7A-2A2A62C8C0B2}" dt="2023-12-13T23:08:34.377" v="373" actId="33524"/>
        <pc:sldMkLst>
          <pc:docMk/>
          <pc:sldMk cId="488135673" sldId="1882"/>
        </pc:sldMkLst>
        <pc:graphicFrameChg chg="modGraphic">
          <ac:chgData name="Edna Brigitte Ariza Rojas" userId="9cbc8d81-649e-4ba1-ac2c-b6c1f7ae4a0e" providerId="ADAL" clId="{48DB40D0-5743-47BC-8C7A-2A2A62C8C0B2}" dt="2023-12-13T23:08:34.377" v="373" actId="33524"/>
          <ac:graphicFrameMkLst>
            <pc:docMk/>
            <pc:sldMk cId="488135673" sldId="1882"/>
            <ac:graphicFrameMk id="28" creationId="{DD875B35-C6E5-A17B-7ABE-802088FFB137}"/>
          </ac:graphicFrameMkLst>
        </pc:graphicFrameChg>
      </pc:sldChg>
      <pc:sldChg chg="modSp mod">
        <pc:chgData name="Edna Brigitte Ariza Rojas" userId="9cbc8d81-649e-4ba1-ac2c-b6c1f7ae4a0e" providerId="ADAL" clId="{48DB40D0-5743-47BC-8C7A-2A2A62C8C0B2}" dt="2023-12-13T23:08:12.628" v="343" actId="20577"/>
        <pc:sldMkLst>
          <pc:docMk/>
          <pc:sldMk cId="2449233853" sldId="1883"/>
        </pc:sldMkLst>
        <pc:graphicFrameChg chg="mod modGraphic">
          <ac:chgData name="Edna Brigitte Ariza Rojas" userId="9cbc8d81-649e-4ba1-ac2c-b6c1f7ae4a0e" providerId="ADAL" clId="{48DB40D0-5743-47BC-8C7A-2A2A62C8C0B2}" dt="2023-12-13T23:08:12.628" v="343" actId="20577"/>
          <ac:graphicFrameMkLst>
            <pc:docMk/>
            <pc:sldMk cId="2449233853" sldId="1883"/>
            <ac:graphicFrameMk id="28" creationId="{DD875B35-C6E5-A17B-7ABE-802088FFB13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3/Cuadro%20Control%20PQRSF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3/Cuadro%20Control%20PQRSF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'[Cuadro Control PQRSF 2023.xlsx]Hoja1'!$C$20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rgbClr val="0048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Control PQRSF 2023.xlsx]Hoja1'!$A$21:$A$29</c:f>
              <c:strCache>
                <c:ptCount val="9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'[Cuadro Control PQRSF 2023.xlsx]Hoja1'!$C$21:$C$29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A-47B2-855A-88B453731CE6}"/>
            </c:ext>
          </c:extLst>
        </c:ser>
        <c:ser>
          <c:idx val="1"/>
          <c:order val="1"/>
          <c:tx>
            <c:strRef>
              <c:f>'[Cuadro Control PQRSF 2023.xlsx]Hoja1'!$D$20</c:f>
              <c:strCache>
                <c:ptCount val="1"/>
                <c:pt idx="0">
                  <c:v>Reclamo</c:v>
                </c:pt>
              </c:strCache>
            </c:strRef>
          </c:tx>
          <c:spPr>
            <a:solidFill>
              <a:srgbClr val="FFB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'[Cuadro Control PQRSF 2023.xlsx]Hoja1'!$A$21:$A$29</c:f>
              <c:strCache>
                <c:ptCount val="9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  <c:pt idx="7">
                  <c:v>Septiembre</c:v>
                </c:pt>
                <c:pt idx="8">
                  <c:v>Octubre</c:v>
                </c:pt>
              </c:strCache>
            </c:strRef>
          </c:cat>
          <c:val>
            <c:numRef>
              <c:f>'[Cuadro Control PQRSF 2023.xlsx]Hoja1'!$D$21:$D$29</c:f>
              <c:numCache>
                <c:formatCode>General</c:formatCode>
                <c:ptCount val="9"/>
                <c:pt idx="2">
                  <c:v>2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A-47B2-855A-88B453731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53862688"/>
        <c:axId val="1636760832"/>
      </c:barChart>
      <c:catAx>
        <c:axId val="2538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pPr>
            <a:endParaRPr lang="es-CO"/>
          </a:p>
        </c:txPr>
        <c:crossAx val="1636760832"/>
        <c:crosses val="autoZero"/>
        <c:auto val="1"/>
        <c:lblAlgn val="ctr"/>
        <c:lblOffset val="100"/>
        <c:noMultiLvlLbl val="0"/>
      </c:catAx>
      <c:valAx>
        <c:axId val="163676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38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8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1-4C28-A668-E3D61CC14E97}"/>
              </c:ext>
            </c:extLst>
          </c:dPt>
          <c:dPt>
            <c:idx val="1"/>
            <c:bubble3D val="0"/>
            <c:spPr>
              <a:solidFill>
                <a:srgbClr val="FFB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1-4C28-A668-E3D61CC14E97}"/>
              </c:ext>
            </c:extLst>
          </c:dPt>
          <c:cat>
            <c:strRef>
              <c:f>'[Cuadro Control PQRSF 2023.xlsx]Hoja1'!$C$33:$D$33</c:f>
              <c:strCache>
                <c:ptCount val="2"/>
                <c:pt idx="0">
                  <c:v>Queja</c:v>
                </c:pt>
                <c:pt idx="1">
                  <c:v>Reclamo</c:v>
                </c:pt>
              </c:strCache>
            </c:strRef>
          </c:cat>
          <c:val>
            <c:numRef>
              <c:f>'[Cuadro Control PQRSF 2023.xlsx]Hoja1'!$C$34:$D$34</c:f>
              <c:numCache>
                <c:formatCode>General</c:formatCode>
                <c:ptCount val="2"/>
                <c:pt idx="0">
                  <c:v>14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1-4C28-A668-E3D61CC14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ADC2-5ACC-45F3-940D-A92D232D26C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6E38-640D-4230-9100-1405D8EDC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52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A3D3-AD7A-4264-801A-708729EB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82F4F-B013-4F9A-A8DD-52BBD4E1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7F979-54FB-4060-88FF-BB93999C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3E0E4-7636-451C-BFD0-6667202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29BB1-5D05-483C-85E9-EA2CEC84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3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0A93-E3B0-4C73-AF78-7FCE60F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6BC416-D20B-4CDC-8D1C-08A76969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C26D9-3E1B-4B20-B535-8F81E270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CDD4C-B340-4302-B253-0E0960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47460-5E81-4F20-BB52-35086E3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75779-C889-42BD-B763-C3A700033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FE890-B4D4-4CE2-B9ED-5F56359F1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AF16C-085A-4884-A759-6EC2E67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11005-E784-4345-849E-FCBE17FA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38DE-8BF1-4235-ADA9-1AF7D80F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30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3FC74-8CBE-418D-B387-D9260445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1E026-F382-4121-A3C8-8B961FCC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71C94-A9C0-4F01-9474-618A9B4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932E4-6F4B-4A90-9E72-153DD8C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63682-56FB-42DD-9D89-6089C25A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09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46FD1-CC0A-405A-ADFE-60B91E4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8A930-6FE0-44B0-A470-CE485321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87B76-D6B7-418C-91E7-B00E8F87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EF197-6807-4C9E-8C29-67F9ACC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3737-EAB6-4B6C-96F2-3906400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78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138DD-27E5-43A7-816B-EF03EFAA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464D0A-FBBE-475C-BA76-DDB76DB8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CDB5F-E458-460A-A5AA-77C4BE01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C5885-1834-4BB1-811C-67DE253C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CE024-033A-49B5-8EA0-535CB177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0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B0331-28C8-4063-BE6E-6F8A64C0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BC431-916A-45B3-A4CA-55E9A717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08007-C0BD-4B7C-94C2-4685E349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70DCD-0568-487E-B305-60FE8D23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007AA5-D1F9-4CE3-BE38-7825E76E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615AD-D74D-49A2-9FEA-C9EE826C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53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CC48D-4691-4791-9935-9301B18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19B5F-E98E-41E3-BAE7-D4B47260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1A5859-52CB-4CEA-B063-C1FE0181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FDD2C3-240E-4D1F-8BC4-72BE961BE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9D200C-2DE1-4447-84CD-E393F5E1D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B2C3F0-F3A3-4BF8-8438-E0AC5E0B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E437C0-D8E0-477B-B9F4-D0D8AD5E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58AE1-B9B4-417D-881A-A5A1E2A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6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C89B-88E2-4F26-BCFA-74FB37AB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84F4B-9148-4552-A1C7-22DFCE0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D9F67-95FF-436C-ABE6-CED72E4C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78D58-8066-4FE3-A24B-89EEB8D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24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49784C-FAC1-4CF7-8432-10F48ADC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0B45DC-AAEC-45AF-AEEB-6CB4ECA7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52A87-D5DB-4DC1-A92B-560DBB56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78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0576C-7D8B-4B0A-B875-9F02500A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C9EB0-4DDF-4E64-8DD9-4D6C62EC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6F130D-BA76-483A-AB56-4E06B9924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155D4-F36B-4975-8A94-1E6A98CA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334E1-0CC9-4B01-BBA1-112E7EAB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BA16F-F92D-4B68-A289-5ED87B5D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05E3-1F6B-4B69-8738-78C62CAC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D7285-B8A9-4AEE-BDEE-80D84586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CA503-0920-4514-A0F4-96687473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82C95-E98B-4954-92E5-B48AAE3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66DDE-0732-49E3-8B8F-6C996F26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8B5F-E20D-47C1-98BA-91CBE41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DCDA2F-0EEA-4DE9-BA55-967C4515B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C945-5522-47B3-BAC3-AADE0D38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3FC68-CF7C-4041-99AA-E17B0A2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7E70FE-86DF-482A-8F59-8B16A9A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BA2D9-BD23-4232-AE05-A66100C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6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C1A0F-58F9-41E0-9037-9A9C315F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1144C-714A-4EF9-8294-633B2EF1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55890-8259-444F-8564-F716340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5FD40-2D45-486D-B511-90520350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942D2-9973-4CF3-926B-ECF47014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72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EB4A4-C8E0-4645-A42E-78A775B1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E63D59-B65B-463F-90CE-848675B3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68601-3409-42AD-A2F4-FCE1179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B41B1-501E-4E6F-B209-806C2D27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8963D-D1C0-46AD-A83B-D84B20B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84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1529884" y="-107021"/>
            <a:ext cx="312400" cy="4853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1618633" y="0"/>
            <a:ext cx="312400" cy="46696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1409045" y="41822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1194233" y="1302467"/>
            <a:ext cx="30644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2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836B2-5187-4B31-93EF-6CF571C6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ABA89-CEFC-4936-AFC4-3377C523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A638C-C098-47B2-B19F-D969863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B13EF6-59E9-4E03-96C7-DA2E898F2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1658122" y="1998667"/>
            <a:ext cx="8875755" cy="26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A1C3E-5A54-4C72-A58E-4B167E9D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B6CD23-765D-4752-A59F-C59F3734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772F8-21B0-4342-BA91-B3C74340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8A5D842-793F-435B-A3BB-E62B1E7C76C4}"/>
              </a:ext>
            </a:extLst>
          </p:cNvPr>
          <p:cNvGrpSpPr/>
          <p:nvPr userDrawn="1"/>
        </p:nvGrpSpPr>
        <p:grpSpPr>
          <a:xfrm>
            <a:off x="1095123" y="2696189"/>
            <a:ext cx="10009112" cy="1440160"/>
            <a:chOff x="1126654" y="2685678"/>
            <a:chExt cx="10009112" cy="1440160"/>
          </a:xfrm>
        </p:grpSpPr>
        <p:sp>
          <p:nvSpPr>
            <p:cNvPr id="8" name="5 Rectángulo redondeado">
              <a:extLst>
                <a:ext uri="{FF2B5EF4-FFF2-40B4-BE49-F238E27FC236}">
                  <a16:creationId xmlns:a16="http://schemas.microsoft.com/office/drawing/2014/main" id="{0311D132-EBC4-4316-BA98-625BEAA7EE89}"/>
                </a:ext>
              </a:extLst>
            </p:cNvPr>
            <p:cNvSpPr/>
            <p:nvPr/>
          </p:nvSpPr>
          <p:spPr>
            <a:xfrm>
              <a:off x="1126654" y="2685678"/>
              <a:ext cx="10009112" cy="1440160"/>
            </a:xfrm>
            <a:prstGeom prst="roundRect">
              <a:avLst/>
            </a:prstGeom>
            <a:solidFill>
              <a:srgbClr val="335BA3">
                <a:alpha val="80000"/>
              </a:srgb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800" dirty="0">
                <a:latin typeface="Arial Narrow" panose="020B0606020202030204" pitchFamily="34" charset="0"/>
              </a:endParaRPr>
            </a:p>
          </p:txBody>
        </p:sp>
        <p:cxnSp>
          <p:nvCxnSpPr>
            <p:cNvPr id="9" name="7 Conector recto">
              <a:extLst>
                <a:ext uri="{FF2B5EF4-FFF2-40B4-BE49-F238E27FC236}">
                  <a16:creationId xmlns:a16="http://schemas.microsoft.com/office/drawing/2014/main" id="{58E81AB1-569C-45A4-A2BD-9F3EDBAEF4C4}"/>
                </a:ext>
              </a:extLst>
            </p:cNvPr>
            <p:cNvCxnSpPr/>
            <p:nvPr/>
          </p:nvCxnSpPr>
          <p:spPr>
            <a:xfrm>
              <a:off x="1414686" y="2971428"/>
              <a:ext cx="94330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3 Conector recto">
              <a:extLst>
                <a:ext uri="{FF2B5EF4-FFF2-40B4-BE49-F238E27FC236}">
                  <a16:creationId xmlns:a16="http://schemas.microsoft.com/office/drawing/2014/main" id="{C97A78D4-F285-44CE-92C5-E1BA194296F3}"/>
                </a:ext>
              </a:extLst>
            </p:cNvPr>
            <p:cNvCxnSpPr/>
            <p:nvPr/>
          </p:nvCxnSpPr>
          <p:spPr>
            <a:xfrm>
              <a:off x="1414686" y="3852664"/>
              <a:ext cx="94330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B53E9229-0FAE-4A8D-B8B3-89D758A71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680847" y="5868386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D56631-A9EE-4FA3-B74E-C00B13C9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A90003-E2BD-47BE-990A-83CAB82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8A5DC-AA88-46C7-BF3E-905118B9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EA40A00F-A050-4342-B9D1-205C6B0120A1}"/>
              </a:ext>
            </a:extLst>
          </p:cNvPr>
          <p:cNvSpPr/>
          <p:nvPr userDrawn="1"/>
        </p:nvSpPr>
        <p:spPr>
          <a:xfrm>
            <a:off x="2962275" y="304800"/>
            <a:ext cx="6283796" cy="659879"/>
          </a:xfrm>
          <a:prstGeom prst="roundRect">
            <a:avLst/>
          </a:prstGeom>
          <a:solidFill>
            <a:srgbClr val="335BA3">
              <a:alpha val="8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23FD-98E7-4761-9138-0B6F59BA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712378" y="5857875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4794CB-7541-4C74-9F58-026363A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AF22C-7EC9-4AEE-A241-CAB76B2A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44CAEA-FE9C-46D7-BA77-C734B8A7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E895C1-63D2-4949-830B-1200F2FA7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30519" r="211" b="29522"/>
          <a:stretch/>
        </p:blipFill>
        <p:spPr>
          <a:xfrm>
            <a:off x="9712378" y="5857875"/>
            <a:ext cx="2270712" cy="6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4794CB-7541-4C74-9F58-026363A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AF22C-7EC9-4AEE-A241-CAB76B2A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44CAEA-FE9C-46D7-BA77-C734B8A7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E410A0-7E10-4E92-ADAC-6C104A510151}"/>
              </a:ext>
            </a:extLst>
          </p:cNvPr>
          <p:cNvSpPr txBox="1"/>
          <p:nvPr userDrawn="1"/>
        </p:nvSpPr>
        <p:spPr>
          <a:xfrm>
            <a:off x="3709492" y="1859046"/>
            <a:ext cx="4773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Gracias</a:t>
            </a:r>
            <a:r>
              <a:rPr lang="es-CO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8FF0A5-2DFF-4C6E-A0F9-DE51C258B0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27387" r="11441" b="26450"/>
          <a:stretch/>
        </p:blipFill>
        <p:spPr>
          <a:xfrm>
            <a:off x="6975439" y="4429122"/>
            <a:ext cx="2355922" cy="10805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14EC1A-CF5E-46AF-B97D-4C408DDAC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72" y="4583213"/>
            <a:ext cx="3906040" cy="7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5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F69C0-5DAA-48A8-912E-6F479929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4BF7B2-D221-4E0F-B8FD-F51F67E5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6267A-55DF-43F5-BDA0-2B752D31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CED78-45D4-4C6D-B820-67339FAB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4E320-B7A9-49D9-B15C-6DC0BF9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3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5DA30-23E5-4764-ABB1-2461C3D8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37386-6940-4EB3-AD82-7BE5A8A56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A83E3-E3E3-45B2-BFE6-397C39F4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DB959-9A82-41CB-9A39-2E25D49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D086F-F4AE-4E3C-ADE5-3B0910A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596EC-A7CA-43F4-991B-E5F4093C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1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15EE-1E39-45E7-9183-355112E0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59C82-0E71-4C61-BE74-EE68AC72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2BB20-4B30-4F11-A3E3-24C5047D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7EB11-B139-4AE6-AB87-B3A6F223D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A40E8E-5063-4FB3-A28B-F0182263F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FDC9-CA33-4FF0-B88F-5CBA8E9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B2209B-845B-4156-B746-80E6B3C7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09904-7EF2-4DDD-A59D-737C5CA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1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1237-0D44-4D25-BE2E-247113F6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907416-DA26-4AEF-9B83-FA9989E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D570A2-EFD8-4985-AA97-E6BA073B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FAD47-B1A9-410A-AD53-569589F4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0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D7C49-4B74-4E50-8EAC-F3534B5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0C9FBC-F70B-448D-9BE8-380F7B7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1F01F-4050-4B5B-A059-CB2CFFFB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6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A581D-DD1B-4B8D-A110-BCB6E2A4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8A33E-8B43-446F-827D-52B2B59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7EBCF-8A65-4C2E-B49B-A1DDA895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EB70B-653D-4298-86FE-318EEC53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9874E-467A-4E78-BE36-367B5DF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4C899-B994-4FF2-976B-C934DB71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9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17334-9906-49A9-894C-819AFCD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495BB1-A50D-4680-9EA3-5A7FEDCD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2C38B-5011-4366-9445-3C3C288F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2845E-C07A-4A0E-A273-CE960380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B0836-E484-4607-B51E-B5E6338C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0FC7E-C6AF-4359-994F-2E933A4B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4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51DD7D-54FA-4037-BA04-6964784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CE97B-48C9-4360-AD27-1511CFCB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3C560-7BBC-4C17-AE93-B275A6B29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0464-DF0F-43F8-B51F-5D83BF37AF7F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16C2A-1AA0-4982-9A93-8AFD7F1AE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FD7A0-709F-4055-8DF2-D0E6E815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0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94D975-833A-4E04-BE5F-3A8D9A4C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22EF0-E0FF-4EF8-AA0A-DE774632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6B04E-30A4-45F2-848C-942DFD3C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2A2-E26E-4372-8EB4-66C579B5826E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DDDA5-6860-432C-8FB1-62C40060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E5882-F75C-45F1-B216-9EE4F3264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6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D21FB-08B9-4400-B7DC-C9703B774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A9F6-CE91-47E2-80B6-CDB982F14007}" type="datetimeFigureOut">
              <a:rPr lang="es-CO" smtClean="0"/>
              <a:t>13/12/2023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678E0-78E9-4C72-B8B5-9B9754718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75D7-268A-4A9B-A4F0-119E3CAFC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A53B-403C-48E2-92C6-AE38328B06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160" b="32415"/>
          <a:stretch>
            <a:fillRect/>
          </a:stretch>
        </p:blipFill>
        <p:spPr>
          <a:xfrm>
            <a:off x="0" y="1221549"/>
            <a:ext cx="12192000" cy="417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2CC42-9B02-4B13-8E61-E5004D52ACAE}"/>
              </a:ext>
            </a:extLst>
          </p:cNvPr>
          <p:cNvSpPr txBox="1"/>
          <p:nvPr/>
        </p:nvSpPr>
        <p:spPr>
          <a:xfrm>
            <a:off x="-219277" y="5285777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Informe de PQRSF 2023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E03B4DD-5D67-4FAA-BEDB-1A21A784B294}"/>
              </a:ext>
            </a:extLst>
          </p:cNvPr>
          <p:cNvSpPr txBox="1"/>
          <p:nvPr/>
        </p:nvSpPr>
        <p:spPr>
          <a:xfrm>
            <a:off x="7675030" y="29028"/>
            <a:ext cx="4760159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lvl="1" algn="just">
              <a:lnSpc>
                <a:spcPts val="2226"/>
              </a:lnSpc>
            </a:pP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Somos</a:t>
            </a:r>
            <a:r>
              <a:rPr kumimoji="0" lang="en-US" sz="1600" b="1" i="0" u="none" strike="noStrike" kern="1200" cap="none" spc="47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Confianza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Seguridad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Transparencia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kumimoji="0" lang="en-US" sz="1600" b="1" i="0" u="none" strike="noStrike" kern="1200" cap="none" spc="47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F8FAF38-2F6F-9B85-865F-17AAE0B0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92" y="6037921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265701D-202E-A40F-2DE6-2DAF9E992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331167"/>
              </p:ext>
            </p:extLst>
          </p:nvPr>
        </p:nvGraphicFramePr>
        <p:xfrm>
          <a:off x="545187" y="2293989"/>
          <a:ext cx="6009548" cy="391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CB92BCD4-0E1E-6B6D-B725-620723DF56DC}"/>
              </a:ext>
            </a:extLst>
          </p:cNvPr>
          <p:cNvSpPr>
            <a:spLocks/>
          </p:cNvSpPr>
          <p:nvPr/>
        </p:nvSpPr>
        <p:spPr>
          <a:xfrm>
            <a:off x="6934200" y="1089891"/>
            <a:ext cx="4734306" cy="5228358"/>
          </a:xfrm>
          <a:prstGeom prst="roundRect">
            <a:avLst>
              <a:gd name="adj" fmla="val 6473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DD604F-E07D-EC13-83E2-A914037C7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514404"/>
              </p:ext>
            </p:extLst>
          </p:nvPr>
        </p:nvGraphicFramePr>
        <p:xfrm>
          <a:off x="2265898" y="773618"/>
          <a:ext cx="1684108" cy="165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id="{E8A3520B-91D2-46B5-91B9-40C98017E88F}"/>
              </a:ext>
            </a:extLst>
          </p:cNvPr>
          <p:cNvSpPr txBox="1"/>
          <p:nvPr/>
        </p:nvSpPr>
        <p:spPr>
          <a:xfrm>
            <a:off x="523494" y="6272680"/>
            <a:ext cx="11092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Corte Información: </a:t>
            </a:r>
            <a:r>
              <a:rPr kumimoji="0" lang="es-MX" sz="9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Actualizado a n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oviembre 2023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Cifras Consolidadas 2023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9151ED-CCFF-5323-832C-DD8438C4567B}"/>
              </a:ext>
            </a:extLst>
          </p:cNvPr>
          <p:cNvSpPr txBox="1"/>
          <p:nvPr/>
        </p:nvSpPr>
        <p:spPr>
          <a:xfrm>
            <a:off x="1080838" y="1089891"/>
            <a:ext cx="1065371" cy="2973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ts val="1783"/>
              </a:lnSpc>
              <a:spcBef>
                <a:spcPct val="0"/>
              </a:spcBef>
              <a:defRPr sz="1400" spc="-29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sz="1050" dirty="0">
                <a:solidFill>
                  <a:srgbClr val="FFB300"/>
                </a:solidFill>
              </a:rPr>
              <a:t>Reclamos: 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C0AF01-740E-FFF2-2755-2D0F5D4D45E7}"/>
              </a:ext>
            </a:extLst>
          </p:cNvPr>
          <p:cNvSpPr txBox="1"/>
          <p:nvPr/>
        </p:nvSpPr>
        <p:spPr>
          <a:xfrm>
            <a:off x="1072025" y="1740963"/>
            <a:ext cx="1328959" cy="2959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ts val="1783"/>
              </a:lnSpc>
              <a:spcBef>
                <a:spcPct val="0"/>
              </a:spcBef>
              <a:defRPr sz="1050" spc="-29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dirty="0">
                <a:solidFill>
                  <a:srgbClr val="004886"/>
                </a:solidFill>
              </a:rPr>
              <a:t>Quejas: 14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D10ABE-41CA-F332-B39B-569791C2B10C}"/>
              </a:ext>
            </a:extLst>
          </p:cNvPr>
          <p:cNvCxnSpPr>
            <a:cxnSpLocks/>
          </p:cNvCxnSpPr>
          <p:nvPr/>
        </p:nvCxnSpPr>
        <p:spPr>
          <a:xfrm flipH="1">
            <a:off x="1176088" y="1386309"/>
            <a:ext cx="1173412" cy="0"/>
          </a:xfrm>
          <a:prstGeom prst="line">
            <a:avLst/>
          </a:prstGeom>
          <a:ln>
            <a:solidFill>
              <a:srgbClr val="FFB3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BFF649B-7FEE-BB3C-B90C-EB15EDD4350E}"/>
              </a:ext>
            </a:extLst>
          </p:cNvPr>
          <p:cNvCxnSpPr>
            <a:cxnSpLocks/>
          </p:cNvCxnSpPr>
          <p:nvPr/>
        </p:nvCxnSpPr>
        <p:spPr>
          <a:xfrm flipH="1">
            <a:off x="1176088" y="2036877"/>
            <a:ext cx="1275012" cy="0"/>
          </a:xfrm>
          <a:prstGeom prst="line">
            <a:avLst/>
          </a:prstGeom>
          <a:ln>
            <a:solidFill>
              <a:srgbClr val="0048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2815;p86">
            <a:extLst>
              <a:ext uri="{FF2B5EF4-FFF2-40B4-BE49-F238E27FC236}">
                <a16:creationId xmlns:a16="http://schemas.microsoft.com/office/drawing/2014/main" id="{1867BB8A-6EC3-7D4C-3060-61DAB6BE68CB}"/>
              </a:ext>
            </a:extLst>
          </p:cNvPr>
          <p:cNvGrpSpPr/>
          <p:nvPr/>
        </p:nvGrpSpPr>
        <p:grpSpPr>
          <a:xfrm>
            <a:off x="2858214" y="1335986"/>
            <a:ext cx="535542" cy="514250"/>
            <a:chOff x="7098912" y="1969392"/>
            <a:chExt cx="359651" cy="361560"/>
          </a:xfrm>
          <a:solidFill>
            <a:srgbClr val="C6C5C5"/>
          </a:solidFill>
        </p:grpSpPr>
        <p:sp>
          <p:nvSpPr>
            <p:cNvPr id="12" name="Google Shape;12816;p86">
              <a:extLst>
                <a:ext uri="{FF2B5EF4-FFF2-40B4-BE49-F238E27FC236}">
                  <a16:creationId xmlns:a16="http://schemas.microsoft.com/office/drawing/2014/main" id="{5279FD93-8A54-76FE-D863-204732871397}"/>
                </a:ext>
              </a:extLst>
            </p:cNvPr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17;p86">
              <a:extLst>
                <a:ext uri="{FF2B5EF4-FFF2-40B4-BE49-F238E27FC236}">
                  <a16:creationId xmlns:a16="http://schemas.microsoft.com/office/drawing/2014/main" id="{4D896E90-6CBE-29ED-0B13-EF4C0BF60048}"/>
                </a:ext>
              </a:extLst>
            </p:cNvPr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18;p86">
              <a:extLst>
                <a:ext uri="{FF2B5EF4-FFF2-40B4-BE49-F238E27FC236}">
                  <a16:creationId xmlns:a16="http://schemas.microsoft.com/office/drawing/2014/main" id="{E3B07236-66DF-0494-839B-3CF1B9EF3D84}"/>
                </a:ext>
              </a:extLst>
            </p:cNvPr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9;p86">
              <a:extLst>
                <a:ext uri="{FF2B5EF4-FFF2-40B4-BE49-F238E27FC236}">
                  <a16:creationId xmlns:a16="http://schemas.microsoft.com/office/drawing/2014/main" id="{CB882778-2620-985F-74C2-8D5ACB0E63E8}"/>
                </a:ext>
              </a:extLst>
            </p:cNvPr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0;p86">
              <a:extLst>
                <a:ext uri="{FF2B5EF4-FFF2-40B4-BE49-F238E27FC236}">
                  <a16:creationId xmlns:a16="http://schemas.microsoft.com/office/drawing/2014/main" id="{71967E96-88B0-C146-973E-15CD746EB68D}"/>
                </a:ext>
              </a:extLst>
            </p:cNvPr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21;p86">
              <a:extLst>
                <a:ext uri="{FF2B5EF4-FFF2-40B4-BE49-F238E27FC236}">
                  <a16:creationId xmlns:a16="http://schemas.microsoft.com/office/drawing/2014/main" id="{9830789A-09C7-D6BD-824F-6B93FAC39ED5}"/>
                </a:ext>
              </a:extLst>
            </p:cNvPr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22;p86">
              <a:extLst>
                <a:ext uri="{FF2B5EF4-FFF2-40B4-BE49-F238E27FC236}">
                  <a16:creationId xmlns:a16="http://schemas.microsoft.com/office/drawing/2014/main" id="{D97A6F06-5DCA-C8BE-D24B-1C98721C8EA8}"/>
                </a:ext>
              </a:extLst>
            </p:cNvPr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23;p86">
              <a:extLst>
                <a:ext uri="{FF2B5EF4-FFF2-40B4-BE49-F238E27FC236}">
                  <a16:creationId xmlns:a16="http://schemas.microsoft.com/office/drawing/2014/main" id="{457C8215-AA54-9226-7252-D872AF8EE637}"/>
                </a:ext>
              </a:extLst>
            </p:cNvPr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24;p86">
              <a:extLst>
                <a:ext uri="{FF2B5EF4-FFF2-40B4-BE49-F238E27FC236}">
                  <a16:creationId xmlns:a16="http://schemas.microsoft.com/office/drawing/2014/main" id="{01156D24-6A80-8104-4BC0-A2FF2A5C7F43}"/>
                </a:ext>
              </a:extLst>
            </p:cNvPr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25;p86">
              <a:extLst>
                <a:ext uri="{FF2B5EF4-FFF2-40B4-BE49-F238E27FC236}">
                  <a16:creationId xmlns:a16="http://schemas.microsoft.com/office/drawing/2014/main" id="{DA2BAF5E-D9E8-F25C-A316-69FFDBD3ECDE}"/>
                </a:ext>
              </a:extLst>
            </p:cNvPr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26;p86">
              <a:extLst>
                <a:ext uri="{FF2B5EF4-FFF2-40B4-BE49-F238E27FC236}">
                  <a16:creationId xmlns:a16="http://schemas.microsoft.com/office/drawing/2014/main" id="{AF624EC5-852D-5337-B8F2-1971E15CE6AF}"/>
                </a:ext>
              </a:extLst>
            </p:cNvPr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27;p86">
              <a:extLst>
                <a:ext uri="{FF2B5EF4-FFF2-40B4-BE49-F238E27FC236}">
                  <a16:creationId xmlns:a16="http://schemas.microsoft.com/office/drawing/2014/main" id="{836030B7-AF6C-69AB-13DA-3C7238E0A77B}"/>
                </a:ext>
              </a:extLst>
            </p:cNvPr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28;p86">
              <a:extLst>
                <a:ext uri="{FF2B5EF4-FFF2-40B4-BE49-F238E27FC236}">
                  <a16:creationId xmlns:a16="http://schemas.microsoft.com/office/drawing/2014/main" id="{EF49BD85-6B37-0D2A-0BF7-B01407114FAB}"/>
                </a:ext>
              </a:extLst>
            </p:cNvPr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5">
            <a:extLst>
              <a:ext uri="{FF2B5EF4-FFF2-40B4-BE49-F238E27FC236}">
                <a16:creationId xmlns:a16="http://schemas.microsoft.com/office/drawing/2014/main" id="{97FD2D0B-CF43-D678-2E05-47D46D136527}"/>
              </a:ext>
            </a:extLst>
          </p:cNvPr>
          <p:cNvSpPr txBox="1"/>
          <p:nvPr/>
        </p:nvSpPr>
        <p:spPr>
          <a:xfrm>
            <a:off x="8035731" y="1293336"/>
            <a:ext cx="3305369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 tiempo promedio de atención es de 5 días para quejas o reclamos.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38E22481-5924-220C-3C79-AB36FAACCE0C}"/>
              </a:ext>
            </a:extLst>
          </p:cNvPr>
          <p:cNvSpPr txBox="1"/>
          <p:nvPr/>
        </p:nvSpPr>
        <p:spPr>
          <a:xfrm>
            <a:off x="8035731" y="1989610"/>
            <a:ext cx="3305369" cy="64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 realizaron 4 traslados por competencia a Fiduciaria de Occidente, Credyty, Colombia Productiva y Banco Popular.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6" name="Google Shape;12988;p86">
            <a:extLst>
              <a:ext uri="{FF2B5EF4-FFF2-40B4-BE49-F238E27FC236}">
                <a16:creationId xmlns:a16="http://schemas.microsoft.com/office/drawing/2014/main" id="{37F7679D-A7BB-1735-2B91-82E3D983EBC6}"/>
              </a:ext>
            </a:extLst>
          </p:cNvPr>
          <p:cNvGrpSpPr/>
          <p:nvPr/>
        </p:nvGrpSpPr>
        <p:grpSpPr>
          <a:xfrm>
            <a:off x="7217763" y="2109761"/>
            <a:ext cx="668917" cy="399872"/>
            <a:chOff x="5318259" y="2982111"/>
            <a:chExt cx="371013" cy="220787"/>
          </a:xfrm>
          <a:solidFill>
            <a:schemeClr val="accent1"/>
          </a:solidFill>
        </p:grpSpPr>
        <p:sp>
          <p:nvSpPr>
            <p:cNvPr id="37" name="Google Shape;12989;p86">
              <a:extLst>
                <a:ext uri="{FF2B5EF4-FFF2-40B4-BE49-F238E27FC236}">
                  <a16:creationId xmlns:a16="http://schemas.microsoft.com/office/drawing/2014/main" id="{E03AF4FB-F5D4-BE45-B70A-43C732F9A9EF}"/>
                </a:ext>
              </a:extLst>
            </p:cNvPr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90;p86">
              <a:extLst>
                <a:ext uri="{FF2B5EF4-FFF2-40B4-BE49-F238E27FC236}">
                  <a16:creationId xmlns:a16="http://schemas.microsoft.com/office/drawing/2014/main" id="{855F7E52-67E9-B792-8D8F-33D19D4A2D05}"/>
                </a:ext>
              </a:extLst>
            </p:cNvPr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91;p86">
              <a:extLst>
                <a:ext uri="{FF2B5EF4-FFF2-40B4-BE49-F238E27FC236}">
                  <a16:creationId xmlns:a16="http://schemas.microsoft.com/office/drawing/2014/main" id="{B9CBAA7F-F67C-8FD0-52C0-BCA96B7B3809}"/>
                </a:ext>
              </a:extLst>
            </p:cNvPr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92;p86">
              <a:extLst>
                <a:ext uri="{FF2B5EF4-FFF2-40B4-BE49-F238E27FC236}">
                  <a16:creationId xmlns:a16="http://schemas.microsoft.com/office/drawing/2014/main" id="{C7044592-4EDB-AB12-CAD0-16887B75D437}"/>
                </a:ext>
              </a:extLst>
            </p:cNvPr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93;p86">
              <a:extLst>
                <a:ext uri="{FF2B5EF4-FFF2-40B4-BE49-F238E27FC236}">
                  <a16:creationId xmlns:a16="http://schemas.microsoft.com/office/drawing/2014/main" id="{C211D397-E86D-7123-C51B-215F1E8A26A9}"/>
                </a:ext>
              </a:extLst>
            </p:cNvPr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94;p86">
              <a:extLst>
                <a:ext uri="{FF2B5EF4-FFF2-40B4-BE49-F238E27FC236}">
                  <a16:creationId xmlns:a16="http://schemas.microsoft.com/office/drawing/2014/main" id="{9D72238B-C246-1EA6-F3A0-F59300008DA5}"/>
                </a:ext>
              </a:extLst>
            </p:cNvPr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95;p86">
              <a:extLst>
                <a:ext uri="{FF2B5EF4-FFF2-40B4-BE49-F238E27FC236}">
                  <a16:creationId xmlns:a16="http://schemas.microsoft.com/office/drawing/2014/main" id="{38309C88-3343-ACF5-8FEE-E0E13DB86DC8}"/>
                </a:ext>
              </a:extLst>
            </p:cNvPr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96;p86">
              <a:extLst>
                <a:ext uri="{FF2B5EF4-FFF2-40B4-BE49-F238E27FC236}">
                  <a16:creationId xmlns:a16="http://schemas.microsoft.com/office/drawing/2014/main" id="{D8D974AA-D603-378C-A024-3C5ACF6674F3}"/>
                </a:ext>
              </a:extLst>
            </p:cNvPr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69D3C77-9D64-91E0-6CBB-FD011B98777A}"/>
              </a:ext>
            </a:extLst>
          </p:cNvPr>
          <p:cNvSpPr txBox="1"/>
          <p:nvPr/>
        </p:nvSpPr>
        <p:spPr>
          <a:xfrm>
            <a:off x="3883116" y="1372081"/>
            <a:ext cx="1405890" cy="536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ts val="1783"/>
              </a:lnSpc>
              <a:spcBef>
                <a:spcPct val="0"/>
              </a:spcBef>
              <a:defRPr sz="1400" spc="-29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dirty="0"/>
              <a:t>Total, solicitudes: 19</a:t>
            </a:r>
          </a:p>
        </p:txBody>
      </p:sp>
      <p:sp>
        <p:nvSpPr>
          <p:cNvPr id="65" name="TextBox 25">
            <a:extLst>
              <a:ext uri="{FF2B5EF4-FFF2-40B4-BE49-F238E27FC236}">
                <a16:creationId xmlns:a16="http://schemas.microsoft.com/office/drawing/2014/main" id="{D2E0AFDD-D907-3B35-3F88-102BCCF5CBD2}"/>
              </a:ext>
            </a:extLst>
          </p:cNvPr>
          <p:cNvSpPr txBox="1"/>
          <p:nvPr/>
        </p:nvSpPr>
        <p:spPr>
          <a:xfrm>
            <a:off x="8035731" y="2916209"/>
            <a:ext cx="3305369" cy="64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se han recibido quejas o reclamos asociados a solicitudes de información pública.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264D84AC-F71B-0866-FA24-FB58B58F542A}"/>
              </a:ext>
            </a:extLst>
          </p:cNvPr>
          <p:cNvSpPr txBox="1"/>
          <p:nvPr/>
        </p:nvSpPr>
        <p:spPr>
          <a:xfrm>
            <a:off x="8035731" y="3828755"/>
            <a:ext cx="3305369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 los meses de enero y noviembre no se recibieron quejas o reclamos.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7" name="TextBox 25">
            <a:extLst>
              <a:ext uri="{FF2B5EF4-FFF2-40B4-BE49-F238E27FC236}">
                <a16:creationId xmlns:a16="http://schemas.microsoft.com/office/drawing/2014/main" id="{E2EF9722-4E36-0B3E-506F-1B66E9F985B7}"/>
              </a:ext>
            </a:extLst>
          </p:cNvPr>
          <p:cNvSpPr txBox="1"/>
          <p:nvPr/>
        </p:nvSpPr>
        <p:spPr>
          <a:xfrm>
            <a:off x="8035731" y="4551399"/>
            <a:ext cx="3305369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Agosto fue el mes donde más se recibieron quejas y reclamos.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CD3D13AC-CAB3-DE67-9204-FB08AC487196}"/>
              </a:ext>
            </a:extLst>
          </p:cNvPr>
          <p:cNvSpPr txBox="1"/>
          <p:nvPr/>
        </p:nvSpPr>
        <p:spPr>
          <a:xfrm>
            <a:off x="8029824" y="5259989"/>
            <a:ext cx="3305369" cy="85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Todas las solicitudes fueron atendidas y gestionadas en el plazo conforme al término de Ley y los tiempos definidos por la Fiduciaria.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69" name="Google Shape;7447;p70">
            <a:extLst>
              <a:ext uri="{FF2B5EF4-FFF2-40B4-BE49-F238E27FC236}">
                <a16:creationId xmlns:a16="http://schemas.microsoft.com/office/drawing/2014/main" id="{2A3C2E78-BC84-35C0-DB54-F1B8D88494D0}"/>
              </a:ext>
            </a:extLst>
          </p:cNvPr>
          <p:cNvGrpSpPr/>
          <p:nvPr/>
        </p:nvGrpSpPr>
        <p:grpSpPr>
          <a:xfrm>
            <a:off x="7327739" y="3013628"/>
            <a:ext cx="448965" cy="445336"/>
            <a:chOff x="-31166825" y="1939525"/>
            <a:chExt cx="293800" cy="291425"/>
          </a:xfrm>
          <a:solidFill>
            <a:schemeClr val="accent1"/>
          </a:solidFill>
        </p:grpSpPr>
        <p:sp>
          <p:nvSpPr>
            <p:cNvPr id="70" name="Google Shape;7448;p70">
              <a:extLst>
                <a:ext uri="{FF2B5EF4-FFF2-40B4-BE49-F238E27FC236}">
                  <a16:creationId xmlns:a16="http://schemas.microsoft.com/office/drawing/2014/main" id="{F9BDDE8C-E161-3BD8-8AA3-5436B3F26008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7449;p70">
              <a:extLst>
                <a:ext uri="{FF2B5EF4-FFF2-40B4-BE49-F238E27FC236}">
                  <a16:creationId xmlns:a16="http://schemas.microsoft.com/office/drawing/2014/main" id="{6B1A5955-0CB8-5DE2-045A-E68D7FED41C2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7450;p70">
              <a:extLst>
                <a:ext uri="{FF2B5EF4-FFF2-40B4-BE49-F238E27FC236}">
                  <a16:creationId xmlns:a16="http://schemas.microsoft.com/office/drawing/2014/main" id="{4CEAC330-EF58-21B2-943F-0237943CB7E8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7451;p70">
              <a:extLst>
                <a:ext uri="{FF2B5EF4-FFF2-40B4-BE49-F238E27FC236}">
                  <a16:creationId xmlns:a16="http://schemas.microsoft.com/office/drawing/2014/main" id="{3E6BAF27-8CF9-711C-9D21-6F6CE08CD019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7452;p70">
              <a:extLst>
                <a:ext uri="{FF2B5EF4-FFF2-40B4-BE49-F238E27FC236}">
                  <a16:creationId xmlns:a16="http://schemas.microsoft.com/office/drawing/2014/main" id="{CCD3F384-A8BC-27B4-38C9-2368D3612FAB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7453;p70">
              <a:extLst>
                <a:ext uri="{FF2B5EF4-FFF2-40B4-BE49-F238E27FC236}">
                  <a16:creationId xmlns:a16="http://schemas.microsoft.com/office/drawing/2014/main" id="{D1055395-5E3A-1B7C-8FC6-2D0B4994A0EA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7454;p70">
              <a:extLst>
                <a:ext uri="{FF2B5EF4-FFF2-40B4-BE49-F238E27FC236}">
                  <a16:creationId xmlns:a16="http://schemas.microsoft.com/office/drawing/2014/main" id="{E7DC8E67-A342-7705-1E8E-7517D23432FF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7455;p70">
              <a:extLst>
                <a:ext uri="{FF2B5EF4-FFF2-40B4-BE49-F238E27FC236}">
                  <a16:creationId xmlns:a16="http://schemas.microsoft.com/office/drawing/2014/main" id="{E8797B9B-E890-CCF5-1FFA-816E80945444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7456;p70">
              <a:extLst>
                <a:ext uri="{FF2B5EF4-FFF2-40B4-BE49-F238E27FC236}">
                  <a16:creationId xmlns:a16="http://schemas.microsoft.com/office/drawing/2014/main" id="{4A58E099-D004-E479-0009-885D2BDE8EC1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7457;p70">
              <a:extLst>
                <a:ext uri="{FF2B5EF4-FFF2-40B4-BE49-F238E27FC236}">
                  <a16:creationId xmlns:a16="http://schemas.microsoft.com/office/drawing/2014/main" id="{4E69B41A-AF44-DEEE-A565-97F28A8DD19D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458;p70">
              <a:extLst>
                <a:ext uri="{FF2B5EF4-FFF2-40B4-BE49-F238E27FC236}">
                  <a16:creationId xmlns:a16="http://schemas.microsoft.com/office/drawing/2014/main" id="{A08A83C8-8B0F-23E1-40E2-8B250BD0C5DF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oogle Shape;5313;p65">
            <a:extLst>
              <a:ext uri="{FF2B5EF4-FFF2-40B4-BE49-F238E27FC236}">
                <a16:creationId xmlns:a16="http://schemas.microsoft.com/office/drawing/2014/main" id="{FD30D9E6-FE35-AA9C-5E22-66E718C97E21}"/>
              </a:ext>
            </a:extLst>
          </p:cNvPr>
          <p:cNvGrpSpPr/>
          <p:nvPr/>
        </p:nvGrpSpPr>
        <p:grpSpPr>
          <a:xfrm>
            <a:off x="7326374" y="1273731"/>
            <a:ext cx="451695" cy="461376"/>
            <a:chOff x="3270475" y="1427025"/>
            <a:chExt cx="483200" cy="483125"/>
          </a:xfrm>
          <a:solidFill>
            <a:schemeClr val="accent1"/>
          </a:solidFill>
        </p:grpSpPr>
        <p:sp>
          <p:nvSpPr>
            <p:cNvPr id="82" name="Google Shape;5314;p65">
              <a:extLst>
                <a:ext uri="{FF2B5EF4-FFF2-40B4-BE49-F238E27FC236}">
                  <a16:creationId xmlns:a16="http://schemas.microsoft.com/office/drawing/2014/main" id="{39B5B4D4-EA88-8990-7B4B-387C008C1EAE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5315;p65">
              <a:extLst>
                <a:ext uri="{FF2B5EF4-FFF2-40B4-BE49-F238E27FC236}">
                  <a16:creationId xmlns:a16="http://schemas.microsoft.com/office/drawing/2014/main" id="{CEB80F85-8477-817F-24FA-A993D1E11F28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5316;p65">
              <a:extLst>
                <a:ext uri="{FF2B5EF4-FFF2-40B4-BE49-F238E27FC236}">
                  <a16:creationId xmlns:a16="http://schemas.microsoft.com/office/drawing/2014/main" id="{EB557BD5-92E4-D623-7996-441B0E880197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oogle Shape;7478;p70">
            <a:extLst>
              <a:ext uri="{FF2B5EF4-FFF2-40B4-BE49-F238E27FC236}">
                <a16:creationId xmlns:a16="http://schemas.microsoft.com/office/drawing/2014/main" id="{1CED7BF1-89E0-907E-14F0-619EEBCD44AE}"/>
              </a:ext>
            </a:extLst>
          </p:cNvPr>
          <p:cNvGrpSpPr/>
          <p:nvPr/>
        </p:nvGrpSpPr>
        <p:grpSpPr>
          <a:xfrm>
            <a:off x="7326535" y="3817151"/>
            <a:ext cx="451372" cy="445375"/>
            <a:chOff x="-34421275" y="2631050"/>
            <a:chExt cx="295375" cy="291450"/>
          </a:xfrm>
          <a:solidFill>
            <a:schemeClr val="accent1"/>
          </a:solidFill>
        </p:grpSpPr>
        <p:sp>
          <p:nvSpPr>
            <p:cNvPr id="86" name="Google Shape;7479;p70">
              <a:extLst>
                <a:ext uri="{FF2B5EF4-FFF2-40B4-BE49-F238E27FC236}">
                  <a16:creationId xmlns:a16="http://schemas.microsoft.com/office/drawing/2014/main" id="{5353435A-623A-62D4-CCEC-E4F3D26B7369}"/>
                </a:ext>
              </a:extLst>
            </p:cNvPr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Google Shape;7480;p70">
              <a:extLst>
                <a:ext uri="{FF2B5EF4-FFF2-40B4-BE49-F238E27FC236}">
                  <a16:creationId xmlns:a16="http://schemas.microsoft.com/office/drawing/2014/main" id="{60C17856-252D-8961-5709-AB731C095C72}"/>
                </a:ext>
              </a:extLst>
            </p:cNvPr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Google Shape;7481;p70">
              <a:extLst>
                <a:ext uri="{FF2B5EF4-FFF2-40B4-BE49-F238E27FC236}">
                  <a16:creationId xmlns:a16="http://schemas.microsoft.com/office/drawing/2014/main" id="{E99E996F-2A8E-C012-BD60-A8445A2CB576}"/>
                </a:ext>
              </a:extLst>
            </p:cNvPr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7482;p70">
              <a:extLst>
                <a:ext uri="{FF2B5EF4-FFF2-40B4-BE49-F238E27FC236}">
                  <a16:creationId xmlns:a16="http://schemas.microsoft.com/office/drawing/2014/main" id="{587C695F-1E3C-F00B-55BD-CE5CAC01273A}"/>
                </a:ext>
              </a:extLst>
            </p:cNvPr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oogle Shape;5256;p65">
            <a:extLst>
              <a:ext uri="{FF2B5EF4-FFF2-40B4-BE49-F238E27FC236}">
                <a16:creationId xmlns:a16="http://schemas.microsoft.com/office/drawing/2014/main" id="{8295A157-7A24-F783-20B9-5F6DF009ED64}"/>
              </a:ext>
            </a:extLst>
          </p:cNvPr>
          <p:cNvGrpSpPr/>
          <p:nvPr/>
        </p:nvGrpSpPr>
        <p:grpSpPr>
          <a:xfrm>
            <a:off x="7334217" y="4572046"/>
            <a:ext cx="436008" cy="380872"/>
            <a:chOff x="5648375" y="238125"/>
            <a:chExt cx="483125" cy="483125"/>
          </a:xfrm>
          <a:solidFill>
            <a:schemeClr val="accent1"/>
          </a:solidFill>
        </p:grpSpPr>
        <p:sp>
          <p:nvSpPr>
            <p:cNvPr id="91" name="Google Shape;5257;p65">
              <a:extLst>
                <a:ext uri="{FF2B5EF4-FFF2-40B4-BE49-F238E27FC236}">
                  <a16:creationId xmlns:a16="http://schemas.microsoft.com/office/drawing/2014/main" id="{74EC1DCF-EFF7-C71A-854A-CFB0E73EAE7B}"/>
                </a:ext>
              </a:extLst>
            </p:cNvPr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5258;p65">
              <a:extLst>
                <a:ext uri="{FF2B5EF4-FFF2-40B4-BE49-F238E27FC236}">
                  <a16:creationId xmlns:a16="http://schemas.microsoft.com/office/drawing/2014/main" id="{B0BCC2A0-2FE6-1CAF-A829-FD11D114E2DC}"/>
                </a:ext>
              </a:extLst>
            </p:cNvPr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5259;p65">
              <a:extLst>
                <a:ext uri="{FF2B5EF4-FFF2-40B4-BE49-F238E27FC236}">
                  <a16:creationId xmlns:a16="http://schemas.microsoft.com/office/drawing/2014/main" id="{50BAC5B0-887A-08CF-3ACD-7DB50F28F9DB}"/>
                </a:ext>
              </a:extLst>
            </p:cNvPr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5260;p65">
              <a:extLst>
                <a:ext uri="{FF2B5EF4-FFF2-40B4-BE49-F238E27FC236}">
                  <a16:creationId xmlns:a16="http://schemas.microsoft.com/office/drawing/2014/main" id="{6FD190C8-108F-4B35-0A2C-3B15DF9939AE}"/>
                </a:ext>
              </a:extLst>
            </p:cNvPr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5261;p65">
              <a:extLst>
                <a:ext uri="{FF2B5EF4-FFF2-40B4-BE49-F238E27FC236}">
                  <a16:creationId xmlns:a16="http://schemas.microsoft.com/office/drawing/2014/main" id="{26FDD8FA-3B8F-A05F-C52E-EBC3BA241010}"/>
                </a:ext>
              </a:extLst>
            </p:cNvPr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5262;p65">
              <a:extLst>
                <a:ext uri="{FF2B5EF4-FFF2-40B4-BE49-F238E27FC236}">
                  <a16:creationId xmlns:a16="http://schemas.microsoft.com/office/drawing/2014/main" id="{A135B00E-5F22-85F4-0F0D-E00952E8D935}"/>
                </a:ext>
              </a:extLst>
            </p:cNvPr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5263;p65">
              <a:extLst>
                <a:ext uri="{FF2B5EF4-FFF2-40B4-BE49-F238E27FC236}">
                  <a16:creationId xmlns:a16="http://schemas.microsoft.com/office/drawing/2014/main" id="{F536C8A3-7BBD-FA36-32A9-44B86F12F728}"/>
                </a:ext>
              </a:extLst>
            </p:cNvPr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5264;p65">
              <a:extLst>
                <a:ext uri="{FF2B5EF4-FFF2-40B4-BE49-F238E27FC236}">
                  <a16:creationId xmlns:a16="http://schemas.microsoft.com/office/drawing/2014/main" id="{521D9ECE-B952-2639-D030-4E3565DBF57D}"/>
                </a:ext>
              </a:extLst>
            </p:cNvPr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5265;p65">
              <a:extLst>
                <a:ext uri="{FF2B5EF4-FFF2-40B4-BE49-F238E27FC236}">
                  <a16:creationId xmlns:a16="http://schemas.microsoft.com/office/drawing/2014/main" id="{CA383B28-B3B6-C04E-6EF6-AB74F94CF046}"/>
                </a:ext>
              </a:extLst>
            </p:cNvPr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5266;p65">
              <a:extLst>
                <a:ext uri="{FF2B5EF4-FFF2-40B4-BE49-F238E27FC236}">
                  <a16:creationId xmlns:a16="http://schemas.microsoft.com/office/drawing/2014/main" id="{2E407EBC-9E00-7123-B85C-0D49FC64CECA}"/>
                </a:ext>
              </a:extLst>
            </p:cNvPr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oogle Shape;5629;p66">
            <a:extLst>
              <a:ext uri="{FF2B5EF4-FFF2-40B4-BE49-F238E27FC236}">
                <a16:creationId xmlns:a16="http://schemas.microsoft.com/office/drawing/2014/main" id="{BF1CF08C-85F7-DF38-22E7-64071D0C19E4}"/>
              </a:ext>
            </a:extLst>
          </p:cNvPr>
          <p:cNvGrpSpPr/>
          <p:nvPr/>
        </p:nvGrpSpPr>
        <p:grpSpPr>
          <a:xfrm>
            <a:off x="7385175" y="5347129"/>
            <a:ext cx="334093" cy="465895"/>
            <a:chOff x="-63987100" y="2646800"/>
            <a:chExt cx="227625" cy="317425"/>
          </a:xfrm>
          <a:solidFill>
            <a:schemeClr val="accent1"/>
          </a:solidFill>
        </p:grpSpPr>
        <p:sp>
          <p:nvSpPr>
            <p:cNvPr id="102" name="Google Shape;5630;p66">
              <a:extLst>
                <a:ext uri="{FF2B5EF4-FFF2-40B4-BE49-F238E27FC236}">
                  <a16:creationId xmlns:a16="http://schemas.microsoft.com/office/drawing/2014/main" id="{C162C903-45D3-4FB5-71C9-FE6B119D40AC}"/>
                </a:ext>
              </a:extLst>
            </p:cNvPr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Google Shape;5631;p66">
              <a:extLst>
                <a:ext uri="{FF2B5EF4-FFF2-40B4-BE49-F238E27FC236}">
                  <a16:creationId xmlns:a16="http://schemas.microsoft.com/office/drawing/2014/main" id="{7D8A72FD-63A7-708B-8B53-CE3BEECC7421}"/>
                </a:ext>
              </a:extLst>
            </p:cNvPr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1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D875B35-C6E5-A17B-7ABE-802088FF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2854"/>
              </p:ext>
            </p:extLst>
          </p:nvPr>
        </p:nvGraphicFramePr>
        <p:xfrm>
          <a:off x="545187" y="739258"/>
          <a:ext cx="11167387" cy="5547527"/>
        </p:xfrm>
        <a:graphic>
          <a:graphicData uri="http://schemas.openxmlformats.org/drawingml/2006/table">
            <a:tbl>
              <a:tblPr/>
              <a:tblGrid>
                <a:gridCol w="1161980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0677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67756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03743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43231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52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620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22/02/2023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6/03/2023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certificados anuales de Retención en la Fuente por Renta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55123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24/03/2023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25/03/2023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información de transacciones realizadas en 2021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67460"/>
                  </a:ext>
                </a:extLst>
              </a:tr>
              <a:tr h="620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autorización de descuento por nómina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26576"/>
                  </a:ext>
                </a:extLst>
              </a:tr>
              <a:tr h="479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14/04/2023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20/04/2023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trasladado por competencia a Fiduciaria de Occidente.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11851"/>
                  </a:ext>
                </a:extLst>
              </a:tr>
              <a:tr h="559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24/04/2023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la entrega de certificados anuales de Retención en la Fuente por Renta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33756"/>
                  </a:ext>
                </a:extLst>
              </a:tr>
              <a:tr h="546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9/05/2023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por uso indebido del nombre de la Fiduciaria.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71992"/>
                  </a:ext>
                </a:extLst>
              </a:tr>
              <a:tr h="740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Credyty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37146"/>
                  </a:ext>
                </a:extLst>
              </a:tr>
              <a:tr h="546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26/05/2023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30/05/2023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Colombia Productiva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569380"/>
                  </a:ext>
                </a:extLst>
              </a:tr>
              <a:tr h="392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6/06/2023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16/06/2023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demoras en la firma de prórroga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5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13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D875B35-C6E5-A17B-7ABE-802088FF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02830"/>
              </p:ext>
            </p:extLst>
          </p:nvPr>
        </p:nvGraphicFramePr>
        <p:xfrm>
          <a:off x="545187" y="739259"/>
          <a:ext cx="11167388" cy="5538645"/>
        </p:xfrm>
        <a:graphic>
          <a:graphicData uri="http://schemas.openxmlformats.org/drawingml/2006/table">
            <a:tbl>
              <a:tblPr/>
              <a:tblGrid>
                <a:gridCol w="1169313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64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687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14/07/2023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21/07/2023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entrega de certificado de ingresos y retenciones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03229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inconvenientes presentados en la plataforma de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19512"/>
                  </a:ext>
                </a:extLst>
              </a:tr>
              <a:tr h="618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15/08/2023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inconvenientes presentados en la plataforma de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270"/>
                  </a:ext>
                </a:extLst>
              </a:tr>
              <a:tr h="618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15/08/2023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22/08/2023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demoras en la entrega de certificado de ingresos y retenciones de negocio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22435"/>
                  </a:ext>
                </a:extLst>
              </a:tr>
              <a:tr h="364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dificultad o no disponibilidad de los canales de atención con negocio especial administrado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32318"/>
                  </a:ext>
                </a:extLst>
              </a:tr>
              <a:tr h="364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dificultad o no disponibilidad de los canales de atención con negocio especial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430549"/>
                  </a:ext>
                </a:extLst>
              </a:tr>
              <a:tr h="5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17/08/2023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30/08/2023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demoras en la entrega de certificado de ingresos y retenciones de negocio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70272"/>
                  </a:ext>
                </a:extLst>
              </a:tr>
              <a:tr h="5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8/09/2023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12/09/2023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inconsistencias en la información exógena del año gravable 2022 de negocio administrado.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509340"/>
                  </a:ext>
                </a:extLst>
              </a:tr>
              <a:tr h="378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2/10/2023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11/10/2023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entrega de un certificado como entidad vigilada.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17149"/>
                  </a:ext>
                </a:extLst>
              </a:tr>
              <a:tr h="5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5/10/2023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10/10/2023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trasladada por competencia a Banco Popular.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44546A"/>
                          </a:solidFill>
                          <a:effectLst/>
                          <a:latin typeface="Segoe UI Semilight" panose="020B0402040204020203" pitchFamily="34" charset="0"/>
                        </a:rPr>
                        <a:t>4-Cerrada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3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3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466905-BA57-BB48-A90B-283B90086410}"/>
              </a:ext>
            </a:extLst>
          </p:cNvPr>
          <p:cNvSpPr txBox="1"/>
          <p:nvPr/>
        </p:nvSpPr>
        <p:spPr>
          <a:xfrm>
            <a:off x="2732982" y="2228671"/>
            <a:ext cx="67260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Gracias 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585913EB-5623-125B-8607-724037309228}"/>
              </a:ext>
            </a:extLst>
          </p:cNvPr>
          <p:cNvSpPr txBox="1"/>
          <p:nvPr/>
        </p:nvSpPr>
        <p:spPr>
          <a:xfrm>
            <a:off x="213195" y="6430825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6D283A-1E91-DFC0-CA7B-649A7915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9" y="5860666"/>
            <a:ext cx="2225205" cy="81080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1F97ED4A-6BB1-EFED-DABE-DB3D6B1C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0" y="261344"/>
            <a:ext cx="1875537" cy="653055"/>
          </a:xfrm>
          <a:prstGeom prst="rect">
            <a:avLst/>
          </a:prstGeom>
        </p:spPr>
      </p:pic>
      <p:pic>
        <p:nvPicPr>
          <p:cNvPr id="9" name="Imagen 8" descr="Imagen que contiene botella, firmar, parada, alimentos&#10;&#10;Descripción generada automáticamente">
            <a:extLst>
              <a:ext uri="{FF2B5EF4-FFF2-40B4-BE49-F238E27FC236}">
                <a16:creationId xmlns:a16="http://schemas.microsoft.com/office/drawing/2014/main" id="{9998B046-6AA8-444F-EDD5-781853B0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93" y="261345"/>
            <a:ext cx="2753711" cy="6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6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5557B8C52C694A9A1DFA5E18B67076" ma:contentTypeVersion="17" ma:contentTypeDescription="Crear nuevo documento." ma:contentTypeScope="" ma:versionID="c08575528268f6a01caab3c6430ba863">
  <xsd:schema xmlns:xsd="http://www.w3.org/2001/XMLSchema" xmlns:xs="http://www.w3.org/2001/XMLSchema" xmlns:p="http://schemas.microsoft.com/office/2006/metadata/properties" xmlns:ns2="877a7a58-ff66-4da7-a8a9-5cf66a6ab4cf" xmlns:ns3="069073ca-5190-4ea5-ab3e-0724d5354850" targetNamespace="http://schemas.microsoft.com/office/2006/metadata/properties" ma:root="true" ma:fieldsID="52ea48024272589dea9690688f59dee7" ns2:_="" ns3:_="">
    <xsd:import namespace="877a7a58-ff66-4da7-a8a9-5cf66a6ab4cf"/>
    <xsd:import namespace="069073ca-5190-4ea5-ab3e-0724d5354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a7a58-ff66-4da7-a8a9-5cf66a6ab4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8dbbef-8a82-4709-a3ba-916c25e9d3dc}" ma:internalName="TaxCatchAll" ma:showField="CatchAllData" ma:web="877a7a58-ff66-4da7-a8a9-5cf66a6ab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073ca-5190-4ea5-ab3e-0724d5354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d8631a-4e50-4419-9e1d-1838066ed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073ca-5190-4ea5-ab3e-0724d5354850">
      <Terms xmlns="http://schemas.microsoft.com/office/infopath/2007/PartnerControls"/>
    </lcf76f155ced4ddcb4097134ff3c332f>
    <TaxCatchAll xmlns="877a7a58-ff66-4da7-a8a9-5cf66a6ab4cf" xsi:nil="true"/>
  </documentManagement>
</p:properties>
</file>

<file path=customXml/itemProps1.xml><?xml version="1.0" encoding="utf-8"?>
<ds:datastoreItem xmlns:ds="http://schemas.openxmlformats.org/officeDocument/2006/customXml" ds:itemID="{C8644283-2BB6-4D6C-A0D1-6BDC6F466D0A}"/>
</file>

<file path=customXml/itemProps2.xml><?xml version="1.0" encoding="utf-8"?>
<ds:datastoreItem xmlns:ds="http://schemas.openxmlformats.org/officeDocument/2006/customXml" ds:itemID="{AEC62D51-FDBD-47E0-A600-8350720004A3}"/>
</file>

<file path=customXml/itemProps3.xml><?xml version="1.0" encoding="utf-8"?>
<ds:datastoreItem xmlns:ds="http://schemas.openxmlformats.org/officeDocument/2006/customXml" ds:itemID="{9CB7BA44-580F-4283-9E24-D748DF36956D}"/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518</Words>
  <Application>Microsoft Office PowerPoint</Application>
  <PresentationFormat>Panorámica</PresentationFormat>
  <Paragraphs>127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Barlow Semi Condensed</vt:lpstr>
      <vt:lpstr>Calibri</vt:lpstr>
      <vt:lpstr>Calibri Light</vt:lpstr>
      <vt:lpstr>Segoe UI Semibold</vt:lpstr>
      <vt:lpstr>Segoe UI Semilight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Suárez Beltrán</dc:creator>
  <cp:lastModifiedBy>Edna Brigitte Ariza Rojas</cp:lastModifiedBy>
  <cp:revision>17</cp:revision>
  <dcterms:created xsi:type="dcterms:W3CDTF">2020-11-20T18:09:31Z</dcterms:created>
  <dcterms:modified xsi:type="dcterms:W3CDTF">2023-12-13T23:10:25Z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0x010100975557B8C52C694A9A1DFA5E18B67076</vt:lpwstr>
  </property>
</Properties>
</file>